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embeddedFontLst>
    <p:embeddedFont>
      <p:font typeface="Roboto Medium"/>
      <p:regular r:id="rId14"/>
    </p:embeddedFont>
    <p:embeddedFont>
      <p:font typeface="Roboto Medium"/>
      <p:regular r:id="rId15"/>
    </p:embeddedFont>
    <p:embeddedFont>
      <p:font typeface="Roboto Medium"/>
      <p:regular r:id="rId16"/>
    </p:embeddedFont>
    <p:embeddedFont>
      <p:font typeface="Roboto Medium"/>
      <p:regular r:id="rId17"/>
    </p:embeddedFont>
    <p:embeddedFont>
      <p:font typeface="Roboto"/>
      <p:regular r:id="rId18"/>
    </p:embeddedFont>
    <p:embeddedFont>
      <p:font typeface="Roboto"/>
      <p:regular r:id="rId19"/>
    </p:embeddedFont>
    <p:embeddedFont>
      <p:font typeface="Roboto"/>
      <p:regular r:id="rId20"/>
    </p:embeddedFont>
    <p:embeddedFont>
      <p:font typeface="Roboto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Relationship Id="rId17" Type="http://schemas.openxmlformats.org/officeDocument/2006/relationships/font" Target="fonts/font4.fntdata"/><Relationship Id="rId18" Type="http://schemas.openxmlformats.org/officeDocument/2006/relationships/font" Target="fonts/font5.fntdata"/><Relationship Id="rId19" Type="http://schemas.openxmlformats.org/officeDocument/2006/relationships/font" Target="fonts/font6.fntdata"/><Relationship Id="rId20" Type="http://schemas.openxmlformats.org/officeDocument/2006/relationships/font" Target="fonts/font7.fntdata"/><Relationship Id="rId21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2-1.png>
</file>

<file path=ppt/media/image-2-2.png>
</file>

<file path=ppt/media/image-2-3.png>
</file>

<file path=ppt/media/image-4-1.png>
</file>

<file path=ppt/media/image-4-10.png>
</file>

<file path=ppt/media/image-4-11.svg>
</file>

<file path=ppt/media/image-4-12.png>
</file>

<file path=ppt/media/image-4-13.svg>
</file>

<file path=ppt/media/image-4-14.png>
</file>

<file path=ppt/media/image-4-15.svg>
</file>

<file path=ppt/media/image-4-16.png>
</file>

<file path=ppt/media/image-4-17.svg>
</file>

<file path=ppt/media/image-4-2.png>
</file>

<file path=ppt/media/image-4-3.svg>
</file>

<file path=ppt/media/image-4-4.png>
</file>

<file path=ppt/media/image-4-5.svg>
</file>

<file path=ppt/media/image-4-6.png>
</file>

<file path=ppt/media/image-4-7.svg>
</file>

<file path=ppt/media/image-4-8.png>
</file>

<file path=ppt/media/image-4-9.svg>
</file>

<file path=ppt/media/image-5-1.png>
</file>

<file path=ppt/media/image-5-2.png>
</file>

<file path=ppt/media/image-5-3.png>
</file>

<file path=ppt/media/image-6-1.png>
</file>

<file path=ppt/media/image-6-2.png>
</file>

<file path=ppt/media/image-6-3.svg>
</file>

<file path=ppt/media/image-6-4.png>
</file>

<file path=ppt/media/image-6-5.svg>
</file>

<file path=ppt/media/image-6-6.png>
</file>

<file path=ppt/media/image-6-7.svg>
</file>

<file path=ppt/media/image-6-8.png>
</file>

<file path=ppt/media/image-6-9.svg>
</file>

<file path=ppt/media/image-7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hyperlink" Target="http://localhost:8000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5" Type="http://schemas.openxmlformats.org/officeDocument/2006/relationships/slideLayout" Target="../slideLayouts/slideLayout3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svg"/><Relationship Id="rId4" Type="http://schemas.openxmlformats.org/officeDocument/2006/relationships/image" Target="../media/image-4-4.png"/><Relationship Id="rId5" Type="http://schemas.openxmlformats.org/officeDocument/2006/relationships/image" Target="../media/image-4-5.svg"/><Relationship Id="rId6" Type="http://schemas.openxmlformats.org/officeDocument/2006/relationships/image" Target="../media/image-4-6.png"/><Relationship Id="rId7" Type="http://schemas.openxmlformats.org/officeDocument/2006/relationships/image" Target="../media/image-4-7.svg"/><Relationship Id="rId8" Type="http://schemas.openxmlformats.org/officeDocument/2006/relationships/image" Target="../media/image-4-8.png"/><Relationship Id="rId9" Type="http://schemas.openxmlformats.org/officeDocument/2006/relationships/image" Target="../media/image-4-9.svg"/><Relationship Id="rId10" Type="http://schemas.openxmlformats.org/officeDocument/2006/relationships/image" Target="../media/image-4-10.png"/><Relationship Id="rId11" Type="http://schemas.openxmlformats.org/officeDocument/2006/relationships/image" Target="../media/image-4-11.svg"/><Relationship Id="rId12" Type="http://schemas.openxmlformats.org/officeDocument/2006/relationships/image" Target="../media/image-4-12.png"/><Relationship Id="rId13" Type="http://schemas.openxmlformats.org/officeDocument/2006/relationships/image" Target="../media/image-4-13.svg"/><Relationship Id="rId14" Type="http://schemas.openxmlformats.org/officeDocument/2006/relationships/image" Target="../media/image-4-14.png"/><Relationship Id="rId15" Type="http://schemas.openxmlformats.org/officeDocument/2006/relationships/image" Target="../media/image-4-15.svg"/><Relationship Id="rId16" Type="http://schemas.openxmlformats.org/officeDocument/2006/relationships/image" Target="../media/image-4-16.png"/><Relationship Id="rId17" Type="http://schemas.openxmlformats.org/officeDocument/2006/relationships/image" Target="../media/image-4-17.svg"/><Relationship Id="rId18" Type="http://schemas.openxmlformats.org/officeDocument/2006/relationships/slideLayout" Target="../slideLayouts/slideLayout5.xml"/><Relationship Id="rId19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slideLayout" Target="../slideLayouts/slideLayout6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svg"/><Relationship Id="rId4" Type="http://schemas.openxmlformats.org/officeDocument/2006/relationships/image" Target="../media/image-6-4.png"/><Relationship Id="rId5" Type="http://schemas.openxmlformats.org/officeDocument/2006/relationships/image" Target="../media/image-6-5.svg"/><Relationship Id="rId6" Type="http://schemas.openxmlformats.org/officeDocument/2006/relationships/image" Target="../media/image-6-6.png"/><Relationship Id="rId7" Type="http://schemas.openxmlformats.org/officeDocument/2006/relationships/image" Target="../media/image-6-7.svg"/><Relationship Id="rId8" Type="http://schemas.openxmlformats.org/officeDocument/2006/relationships/image" Target="../media/image-6-8.png"/><Relationship Id="rId9" Type="http://schemas.openxmlformats.org/officeDocument/2006/relationships/image" Target="../media/image-6-9.svg"/><Relationship Id="rId10" Type="http://schemas.openxmlformats.org/officeDocument/2006/relationships/slideLayout" Target="../slideLayouts/slideLayout7.xml"/><Relationship Id="rId11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95707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Orquestación de Contenedores con Docker y NGINX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362206"/>
            <a:ext cx="75564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Despliegue Multi-Servicio Mediante </a:t>
            </a:r>
            <a:pPr algn="l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5A6E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Reverse Proxy</a:t>
            </a:r>
            <a:endParaRPr lang="en-US" sz="2200" dirty="0"/>
          </a:p>
        </p:txBody>
      </p:sp>
      <p:sp>
        <p:nvSpPr>
          <p:cNvPr id="5" name="Shape 2"/>
          <p:cNvSpPr/>
          <p:nvPr/>
        </p:nvSpPr>
        <p:spPr>
          <a:xfrm>
            <a:off x="6280190" y="4070866"/>
            <a:ext cx="3664744" cy="1668304"/>
          </a:xfrm>
          <a:prstGeom prst="roundRect">
            <a:avLst>
              <a:gd name="adj" fmla="val 5710"/>
            </a:avLst>
          </a:prstGeom>
          <a:solidFill>
            <a:srgbClr val="000018">
              <a:alpha val="95000"/>
            </a:srgbClr>
          </a:solidFill>
          <a:ln w="30480">
            <a:solidFill>
              <a:srgbClr val="313E80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537484" y="43281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Estudiante: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537484" y="4818578"/>
            <a:ext cx="31501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Juan Ignacio Zapata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748" y="4070866"/>
            <a:ext cx="3664863" cy="1668304"/>
          </a:xfrm>
          <a:prstGeom prst="roundRect">
            <a:avLst>
              <a:gd name="adj" fmla="val 5710"/>
            </a:avLst>
          </a:prstGeom>
          <a:solidFill>
            <a:srgbClr val="000018">
              <a:alpha val="95000"/>
            </a:srgbClr>
          </a:solidFill>
          <a:ln w="30480">
            <a:solidFill>
              <a:srgbClr val="313E8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429042" y="43281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Asignatura: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10429042" y="4773216"/>
            <a:ext cx="315027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Arquitectura y Sistemas Operativos</a:t>
            </a:r>
            <a:endParaRPr lang="en-US" sz="2200" dirty="0"/>
          </a:p>
        </p:txBody>
      </p:sp>
      <p:sp>
        <p:nvSpPr>
          <p:cNvPr id="11" name="Shape 8"/>
          <p:cNvSpPr/>
          <p:nvPr/>
        </p:nvSpPr>
        <p:spPr>
          <a:xfrm>
            <a:off x="6280190" y="5965984"/>
            <a:ext cx="7556421" cy="1367909"/>
          </a:xfrm>
          <a:prstGeom prst="roundRect">
            <a:avLst>
              <a:gd name="adj" fmla="val 6964"/>
            </a:avLst>
          </a:prstGeom>
          <a:solidFill>
            <a:srgbClr val="000018">
              <a:alpha val="95000"/>
            </a:srgbClr>
          </a:solidFill>
          <a:ln w="30480">
            <a:solidFill>
              <a:srgbClr val="313E80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537484" y="62232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Fecha: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6537484" y="6713696"/>
            <a:ext cx="704183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22 de Octubre de 2025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4009" y="506016"/>
            <a:ext cx="2024062" cy="1869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1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Marco Teórico y Fundamentos</a:t>
            </a:r>
            <a:endParaRPr lang="en-US" sz="1150" dirty="0"/>
          </a:p>
        </p:txBody>
      </p:sp>
      <p:sp>
        <p:nvSpPr>
          <p:cNvPr id="3" name="Text 1"/>
          <p:cNvSpPr/>
          <p:nvPr/>
        </p:nvSpPr>
        <p:spPr>
          <a:xfrm>
            <a:off x="644009" y="740688"/>
            <a:ext cx="3846552" cy="2989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De la Máquina Virtual al Contenedor</a:t>
            </a:r>
            <a:endParaRPr lang="en-US" sz="1850" dirty="0"/>
          </a:p>
        </p:txBody>
      </p:sp>
      <p:sp>
        <p:nvSpPr>
          <p:cNvPr id="4" name="Shape 2"/>
          <p:cNvSpPr/>
          <p:nvPr/>
        </p:nvSpPr>
        <p:spPr>
          <a:xfrm>
            <a:off x="644009" y="1353503"/>
            <a:ext cx="6525339" cy="1402913"/>
          </a:xfrm>
          <a:prstGeom prst="roundRect">
            <a:avLst>
              <a:gd name="adj" fmla="val 5214"/>
            </a:avLst>
          </a:prstGeom>
          <a:solidFill>
            <a:srgbClr val="000018">
              <a:alpha val="95000"/>
            </a:srgbClr>
          </a:solidFill>
          <a:ln w="15240">
            <a:solidFill>
              <a:srgbClr val="313E80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628769" y="1353503"/>
            <a:ext cx="60960" cy="1402913"/>
          </a:xfrm>
          <a:prstGeom prst="roundRect">
            <a:avLst>
              <a:gd name="adj" fmla="val 82414"/>
            </a:avLst>
          </a:prstGeom>
          <a:solidFill>
            <a:srgbClr val="5A6ED8"/>
          </a:solidFill>
          <a:ln/>
        </p:spPr>
      </p:sp>
      <p:sp>
        <p:nvSpPr>
          <p:cNvPr id="6" name="Text 4"/>
          <p:cNvSpPr/>
          <p:nvPr/>
        </p:nvSpPr>
        <p:spPr>
          <a:xfrm>
            <a:off x="824508" y="1488281"/>
            <a:ext cx="2570678" cy="2241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4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Virtualización Tradicional (VMs)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824508" y="1832015"/>
            <a:ext cx="6210062" cy="1914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Aislamiento total con Hardware virtualizado.</a:t>
            </a:r>
            <a:endParaRPr lang="en-US" sz="900" dirty="0"/>
          </a:p>
        </p:txBody>
      </p:sp>
      <p:sp>
        <p:nvSpPr>
          <p:cNvPr id="8" name="Text 6"/>
          <p:cNvSpPr/>
          <p:nvPr/>
        </p:nvSpPr>
        <p:spPr>
          <a:xfrm>
            <a:off x="824508" y="2131100"/>
            <a:ext cx="6210062" cy="1914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Sistema operativo (OS) completo por máquina.</a:t>
            </a:r>
            <a:endParaRPr lang="en-US" sz="900" dirty="0"/>
          </a:p>
        </p:txBody>
      </p:sp>
      <p:sp>
        <p:nvSpPr>
          <p:cNvPr id="9" name="Text 7"/>
          <p:cNvSpPr/>
          <p:nvPr/>
        </p:nvSpPr>
        <p:spPr>
          <a:xfrm>
            <a:off x="824508" y="2430185"/>
            <a:ext cx="6210062" cy="1914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Alto consumo de recursos (RAM y disco).</a:t>
            </a:r>
            <a:endParaRPr lang="en-US" sz="900" dirty="0"/>
          </a:p>
        </p:txBody>
      </p:sp>
      <p:pic>
        <p:nvPicPr>
          <p:cNvPr id="10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4009" y="2890957"/>
            <a:ext cx="4241363" cy="4241363"/>
          </a:xfrm>
          <a:prstGeom prst="rect">
            <a:avLst/>
          </a:prstGeom>
        </p:spPr>
      </p:pic>
      <p:sp>
        <p:nvSpPr>
          <p:cNvPr id="11" name="Shape 8"/>
          <p:cNvSpPr/>
          <p:nvPr/>
        </p:nvSpPr>
        <p:spPr>
          <a:xfrm>
            <a:off x="7468672" y="1353503"/>
            <a:ext cx="6525339" cy="1387673"/>
          </a:xfrm>
          <a:prstGeom prst="roundRect">
            <a:avLst>
              <a:gd name="adj" fmla="val 3620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7595830" y="1480661"/>
            <a:ext cx="2378988" cy="2241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4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Virtualización Ligera (Docker)</a:t>
            </a:r>
            <a:endParaRPr lang="en-US" sz="1400" dirty="0"/>
          </a:p>
        </p:txBody>
      </p:sp>
      <p:sp>
        <p:nvSpPr>
          <p:cNvPr id="13" name="Text 10"/>
          <p:cNvSpPr/>
          <p:nvPr/>
        </p:nvSpPr>
        <p:spPr>
          <a:xfrm>
            <a:off x="7595830" y="1824395"/>
            <a:ext cx="6271022" cy="1914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Aislamiento a nivel de procesos.</a:t>
            </a:r>
            <a:endParaRPr lang="en-US" sz="900" dirty="0"/>
          </a:p>
        </p:txBody>
      </p:sp>
      <p:sp>
        <p:nvSpPr>
          <p:cNvPr id="14" name="Text 11"/>
          <p:cNvSpPr/>
          <p:nvPr/>
        </p:nvSpPr>
        <p:spPr>
          <a:xfrm>
            <a:off x="7595830" y="2123480"/>
            <a:ext cx="6271022" cy="1914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Comparte el kernel del OS anfitrión.</a:t>
            </a:r>
            <a:endParaRPr lang="en-US" sz="900" dirty="0"/>
          </a:p>
        </p:txBody>
      </p:sp>
      <p:sp>
        <p:nvSpPr>
          <p:cNvPr id="15" name="Text 12"/>
          <p:cNvSpPr/>
          <p:nvPr/>
        </p:nvSpPr>
        <p:spPr>
          <a:xfrm>
            <a:off x="7595830" y="2422565"/>
            <a:ext cx="6271022" cy="1914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Mínimo consumo de recursos, </a:t>
            </a:r>
            <a:pPr algn="l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despliegue instantáneo</a:t>
            </a:r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  <a:endParaRPr lang="en-US" sz="900" dirty="0"/>
          </a:p>
        </p:txBody>
      </p:sp>
      <p:pic>
        <p:nvPicPr>
          <p:cNvPr id="1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8672" y="2875717"/>
            <a:ext cx="4241363" cy="4241363"/>
          </a:xfrm>
          <a:prstGeom prst="rect">
            <a:avLst/>
          </a:prstGeom>
        </p:spPr>
      </p:pic>
      <p:sp>
        <p:nvSpPr>
          <p:cNvPr id="17" name="Shape 13"/>
          <p:cNvSpPr/>
          <p:nvPr/>
        </p:nvSpPr>
        <p:spPr>
          <a:xfrm>
            <a:off x="644009" y="7401401"/>
            <a:ext cx="13342382" cy="807363"/>
          </a:xfrm>
          <a:prstGeom prst="roundRect">
            <a:avLst>
              <a:gd name="adj" fmla="val 6223"/>
            </a:avLst>
          </a:prstGeom>
          <a:solidFill>
            <a:srgbClr val="0F163E"/>
          </a:solidFill>
          <a:ln/>
        </p:spPr>
      </p:sp>
      <p:pic>
        <p:nvPicPr>
          <p:cNvPr id="1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548" y="7583329"/>
            <a:ext cx="149423" cy="119539"/>
          </a:xfrm>
          <a:prstGeom prst="rect">
            <a:avLst/>
          </a:prstGeom>
        </p:spPr>
      </p:pic>
      <p:sp>
        <p:nvSpPr>
          <p:cNvPr id="19" name="Text 14"/>
          <p:cNvSpPr/>
          <p:nvPr/>
        </p:nvSpPr>
        <p:spPr>
          <a:xfrm>
            <a:off x="1032510" y="7550825"/>
            <a:ext cx="12834342" cy="1914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Docker Compose:</a:t>
            </a:r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Herramienta para definir y ejecutar aplicaciones multi-contenedor. Simplifica la orquestación local.</a:t>
            </a:r>
            <a:endParaRPr lang="en-US" sz="900" dirty="0"/>
          </a:p>
        </p:txBody>
      </p:sp>
      <p:sp>
        <p:nvSpPr>
          <p:cNvPr id="20" name="Text 15"/>
          <p:cNvSpPr/>
          <p:nvPr/>
        </p:nvSpPr>
        <p:spPr>
          <a:xfrm>
            <a:off x="1032510" y="7849910"/>
            <a:ext cx="12834342" cy="1914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NGINX Reverse Proxy:</a:t>
            </a:r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Actúa como intermediario, recibiendo peticiones en </a:t>
            </a:r>
            <a:pPr algn="l" indent="0" marL="0">
              <a:lnSpc>
                <a:spcPts val="1500"/>
              </a:lnSpc>
              <a:buNone/>
            </a:pPr>
            <a:r>
              <a:rPr lang="en-US" sz="900" u="sng" dirty="0">
                <a:solidFill>
                  <a:srgbClr val="5A6ED8"/>
                </a:solidFill>
                <a:latin typeface="Roboto" pitchFamily="34" charset="0"/>
                <a:ea typeface="Roboto" pitchFamily="34" charset="-122"/>
                <a:cs typeface="Roboto" pitchFamily="34" charset="-120"/>
                <a:hlinkClick r:id="rId4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localhost:8000</a:t>
            </a:r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y dirigiéndolas a los contenedores apropiados según la </a:t>
            </a:r>
            <a:pPr algn="l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URL (location)</a:t>
            </a:r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  <a:endParaRPr lang="en-US" sz="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64607"/>
            <a:ext cx="2467451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Orquestación Multi-Servicio</a:t>
            </a:r>
            <a:endParaRPr lang="en-US" sz="1550" dirty="0"/>
          </a:p>
        </p:txBody>
      </p:sp>
      <p:sp>
        <p:nvSpPr>
          <p:cNvPr id="3" name="Text 1"/>
          <p:cNvSpPr/>
          <p:nvPr/>
        </p:nvSpPr>
        <p:spPr>
          <a:xfrm>
            <a:off x="793790" y="976074"/>
            <a:ext cx="4602718" cy="4196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5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El Archivo </a:t>
            </a:r>
            <a:pPr algn="l" indent="0" marL="0">
              <a:lnSpc>
                <a:spcPts val="3100"/>
              </a:lnSpc>
              <a:buNone/>
            </a:pPr>
            <a:r>
              <a:rPr lang="en-US" sz="2500" dirty="0">
                <a:solidFill>
                  <a:srgbClr val="CFD0D8"/>
                </a:solidFill>
                <a:highlight>
                  <a:srgbClr val="0D0D2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docker-compose.yml</a:t>
            </a:r>
            <a:endParaRPr lang="en-US" sz="2500" dirty="0"/>
          </a:p>
        </p:txBody>
      </p:sp>
      <p:sp>
        <p:nvSpPr>
          <p:cNvPr id="4" name="Shape 2"/>
          <p:cNvSpPr/>
          <p:nvPr/>
        </p:nvSpPr>
        <p:spPr>
          <a:xfrm>
            <a:off x="793790" y="1812488"/>
            <a:ext cx="7670721" cy="5573792"/>
          </a:xfrm>
          <a:prstGeom prst="roundRect">
            <a:avLst>
              <a:gd name="adj" fmla="val 1196"/>
            </a:avLst>
          </a:prstGeom>
          <a:solidFill>
            <a:srgbClr val="0D0D25"/>
          </a:solidFill>
          <a:ln/>
        </p:spPr>
      </p:sp>
      <p:sp>
        <p:nvSpPr>
          <p:cNvPr id="5" name="Shape 3"/>
          <p:cNvSpPr/>
          <p:nvPr/>
        </p:nvSpPr>
        <p:spPr>
          <a:xfrm>
            <a:off x="785932" y="1812488"/>
            <a:ext cx="7686437" cy="5573792"/>
          </a:xfrm>
          <a:prstGeom prst="roundRect">
            <a:avLst>
              <a:gd name="adj" fmla="val 427"/>
            </a:avLst>
          </a:prstGeom>
          <a:solidFill>
            <a:srgbClr val="0D0D25"/>
          </a:solidFill>
          <a:ln/>
        </p:spPr>
      </p:sp>
      <p:sp>
        <p:nvSpPr>
          <p:cNvPr id="6" name="Text 4"/>
          <p:cNvSpPr/>
          <p:nvPr/>
        </p:nvSpPr>
        <p:spPr>
          <a:xfrm>
            <a:off x="944642" y="1931551"/>
            <a:ext cx="7369016" cy="53356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CFD0D8"/>
                </a:solidFill>
                <a:highlight>
                  <a:srgbClr val="0D0D2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version: "3.8"services:  nginx-proxy:    image: nginx:stable-alpine # usamos una imagen ligera de nginx    container_name: tp_nginx_proxy    restart: always    ports:      - "8000:80" # mapea el puerto 8000 del host al puerto 80 del contenedor    volumes:      # monta el archivo de configuracion personalizado de nginx      - ./nginx/default.conf:/etc/nginx/conf.d/default.conf:ro      # monta el directorio de contenido web para que nginx acceda a el      - ./web_content:/usr/share/nginx/html:ro    networks:      - webnetnetworks:  webnet:    driver: bridge      </a:t>
            </a:r>
            <a:endParaRPr lang="en-US" sz="1250" dirty="0"/>
          </a:p>
        </p:txBody>
      </p:sp>
      <p:sp>
        <p:nvSpPr>
          <p:cNvPr id="7" name="Shape 5"/>
          <p:cNvSpPr/>
          <p:nvPr/>
        </p:nvSpPr>
        <p:spPr>
          <a:xfrm>
            <a:off x="8859322" y="1812488"/>
            <a:ext cx="357188" cy="357188"/>
          </a:xfrm>
          <a:prstGeom prst="roundRect">
            <a:avLst>
              <a:gd name="adj" fmla="val 18670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8918853" y="1842254"/>
            <a:ext cx="238125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8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1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9375219" y="1842254"/>
            <a:ext cx="2433280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Definición de Servicios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9375219" y="2298621"/>
            <a:ext cx="4468892" cy="5157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 define el único servicio </a:t>
            </a:r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CFD0D8"/>
                </a:solidFill>
                <a:highlight>
                  <a:srgbClr val="0D0D2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nginx-proxy</a:t>
            </a:r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que gestiona todo el tráfico. El contenido se accede mediante </a:t>
            </a:r>
            <a:pPr algn="l" indent="0" marL="0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Volúmenes</a:t>
            </a:r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  <a:endParaRPr lang="en-US" sz="1250" dirty="0"/>
          </a:p>
        </p:txBody>
      </p:sp>
      <p:sp>
        <p:nvSpPr>
          <p:cNvPr id="11" name="Shape 9"/>
          <p:cNvSpPr/>
          <p:nvPr/>
        </p:nvSpPr>
        <p:spPr>
          <a:xfrm>
            <a:off x="8859322" y="3131939"/>
            <a:ext cx="357188" cy="357188"/>
          </a:xfrm>
          <a:prstGeom prst="roundRect">
            <a:avLst>
              <a:gd name="adj" fmla="val 18670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8918853" y="3161705"/>
            <a:ext cx="238125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8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2</a:t>
            </a:r>
            <a:endParaRPr lang="en-US" sz="1850" dirty="0"/>
          </a:p>
        </p:txBody>
      </p:sp>
      <p:sp>
        <p:nvSpPr>
          <p:cNvPr id="13" name="Text 11"/>
          <p:cNvSpPr/>
          <p:nvPr/>
        </p:nvSpPr>
        <p:spPr>
          <a:xfrm>
            <a:off x="9375219" y="3161705"/>
            <a:ext cx="2381607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Mapeo de Puertos</a:t>
            </a:r>
            <a:endParaRPr lang="en-US" sz="1850" dirty="0"/>
          </a:p>
        </p:txBody>
      </p:sp>
      <p:sp>
        <p:nvSpPr>
          <p:cNvPr id="14" name="Text 12"/>
          <p:cNvSpPr/>
          <p:nvPr/>
        </p:nvSpPr>
        <p:spPr>
          <a:xfrm>
            <a:off x="9375219" y="3618071"/>
            <a:ext cx="4468892" cy="508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El puerto </a:t>
            </a:r>
            <a:pPr algn="l" indent="0" marL="0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8000</a:t>
            </a:r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del host se enlaza al puerto </a:t>
            </a:r>
            <a:pPr algn="l" indent="0" marL="0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80</a:t>
            </a:r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del contenedor NGINX (punto de entrada principal).</a:t>
            </a:r>
            <a:endParaRPr lang="en-US" sz="1250" dirty="0"/>
          </a:p>
        </p:txBody>
      </p:sp>
      <p:sp>
        <p:nvSpPr>
          <p:cNvPr id="15" name="Shape 13"/>
          <p:cNvSpPr/>
          <p:nvPr/>
        </p:nvSpPr>
        <p:spPr>
          <a:xfrm>
            <a:off x="8859322" y="4443770"/>
            <a:ext cx="357188" cy="357188"/>
          </a:xfrm>
          <a:prstGeom prst="roundRect">
            <a:avLst>
              <a:gd name="adj" fmla="val 18670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8918853" y="4473535"/>
            <a:ext cx="238125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8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3</a:t>
            </a:r>
            <a:endParaRPr lang="en-US" sz="1850" dirty="0"/>
          </a:p>
        </p:txBody>
      </p:sp>
      <p:sp>
        <p:nvSpPr>
          <p:cNvPr id="17" name="Text 15"/>
          <p:cNvSpPr/>
          <p:nvPr/>
        </p:nvSpPr>
        <p:spPr>
          <a:xfrm>
            <a:off x="9375219" y="4473535"/>
            <a:ext cx="4234220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Uso de Volúmenes (Volumen Mounting)</a:t>
            </a:r>
            <a:endParaRPr lang="en-US" sz="1850" dirty="0"/>
          </a:p>
        </p:txBody>
      </p:sp>
      <p:sp>
        <p:nvSpPr>
          <p:cNvPr id="18" name="Text 16"/>
          <p:cNvSpPr/>
          <p:nvPr/>
        </p:nvSpPr>
        <p:spPr>
          <a:xfrm>
            <a:off x="9375219" y="4929902"/>
            <a:ext cx="4468892" cy="769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 comparten las carpetas locales de configuración y contenido (</a:t>
            </a:r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CFD0D8"/>
                </a:solidFill>
                <a:highlight>
                  <a:srgbClr val="0D0D2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./nginx</a:t>
            </a:r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</a:t>
            </a:r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CFD0D8"/>
                </a:solidFill>
                <a:highlight>
                  <a:srgbClr val="0D0D2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./sites/*</a:t>
            </a:r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) con los contenedores. Esto permite cambios rápidos sin reconstruir imágenes.</a:t>
            </a:r>
            <a:endParaRPr lang="en-US" sz="12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2703" y="533400"/>
            <a:ext cx="2001679" cy="195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El Cerebro del Reverse Proxy</a:t>
            </a:r>
            <a:endParaRPr lang="en-US" sz="1200" dirty="0"/>
          </a:p>
        </p:txBody>
      </p:sp>
      <p:sp>
        <p:nvSpPr>
          <p:cNvPr id="3" name="Text 1"/>
          <p:cNvSpPr/>
          <p:nvPr/>
        </p:nvSpPr>
        <p:spPr>
          <a:xfrm>
            <a:off x="672703" y="778550"/>
            <a:ext cx="3259217" cy="3275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Directivas </a:t>
            </a:r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CFD0D8"/>
                </a:solidFill>
                <a:highlight>
                  <a:srgbClr val="0D0D2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location</a:t>
            </a:r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 en NGINX</a:t>
            </a:r>
            <a:endParaRPr lang="en-US" sz="1950" dirty="0"/>
          </a:p>
        </p:txBody>
      </p:sp>
      <p:sp>
        <p:nvSpPr>
          <p:cNvPr id="4" name="Text 2"/>
          <p:cNvSpPr/>
          <p:nvPr/>
        </p:nvSpPr>
        <p:spPr>
          <a:xfrm>
            <a:off x="672703" y="1293495"/>
            <a:ext cx="13284994" cy="1997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 configuración de NGINX define las reglas para enrutar el tráfico entrante a las ubicaciones de archivos estáticos dentro del contenedor.</a:t>
            </a:r>
            <a:endParaRPr lang="en-US" sz="950" dirty="0"/>
          </a:p>
        </p:txBody>
      </p:sp>
      <p:sp>
        <p:nvSpPr>
          <p:cNvPr id="5" name="Shape 3"/>
          <p:cNvSpPr/>
          <p:nvPr/>
        </p:nvSpPr>
        <p:spPr>
          <a:xfrm>
            <a:off x="672703" y="1774269"/>
            <a:ext cx="7169587" cy="5781437"/>
          </a:xfrm>
          <a:prstGeom prst="roundRect">
            <a:avLst>
              <a:gd name="adj" fmla="val 908"/>
            </a:avLst>
          </a:prstGeom>
          <a:solidFill>
            <a:srgbClr val="0D0D25"/>
          </a:solidFill>
          <a:ln/>
        </p:spPr>
      </p:sp>
      <p:sp>
        <p:nvSpPr>
          <p:cNvPr id="6" name="Shape 4"/>
          <p:cNvSpPr/>
          <p:nvPr/>
        </p:nvSpPr>
        <p:spPr>
          <a:xfrm>
            <a:off x="666512" y="1774269"/>
            <a:ext cx="7181969" cy="5781437"/>
          </a:xfrm>
          <a:prstGeom prst="roundRect">
            <a:avLst>
              <a:gd name="adj" fmla="val 324"/>
            </a:avLst>
          </a:prstGeom>
          <a:solidFill>
            <a:srgbClr val="0D0D25"/>
          </a:solidFill>
          <a:ln/>
        </p:spPr>
      </p:sp>
      <p:sp>
        <p:nvSpPr>
          <p:cNvPr id="7" name="Text 5"/>
          <p:cNvSpPr/>
          <p:nvPr/>
        </p:nvSpPr>
        <p:spPr>
          <a:xfrm>
            <a:off x="791408" y="1867972"/>
            <a:ext cx="6932176" cy="5594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CFD0D8"/>
                </a:solidFill>
                <a:highlight>
                  <a:srgbClr val="0D0D2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server {    listen 80;    server_name localhost;    # directorio raiz donde nginx buscara los archivos    root /usr/share/nginx/html;    # redireccion para la ruta /home    location /home {        try_files /home.html =404;    }    # redireccion para la ruta /user    location /user {        try_files /user.html =404;    }    # redireccion para la ruta /info    location /info {        try_files /info.html =404;    }    # bloque por defecto (ejemplo: si acceden a localhost:8000 sin path)    location / {        try_files /index.html =404;    }}      </a:t>
            </a:r>
            <a:endParaRPr lang="en-US" sz="950" dirty="0"/>
          </a:p>
        </p:txBody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71623" y="1774269"/>
            <a:ext cx="3776782" cy="2021205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10916244" y="1965502"/>
            <a:ext cx="1043484" cy="1304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Incoming Request</a:t>
            </a:r>
            <a:endParaRPr lang="en-US" sz="1350" dirty="0"/>
          </a:p>
        </p:txBody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672764" y="1986661"/>
            <a:ext cx="92754" cy="92754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10916244" y="2336518"/>
            <a:ext cx="1043484" cy="1304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NGINX Reverse Proxy</a:t>
            </a:r>
            <a:endParaRPr lang="en-US" sz="1350" dirty="0"/>
          </a:p>
        </p:txBody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672764" y="2357678"/>
            <a:ext cx="92754" cy="92754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0916244" y="2707535"/>
            <a:ext cx="1043484" cy="1304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/home → static</a:t>
            </a:r>
            <a:endParaRPr lang="en-US" sz="1350" dirty="0"/>
          </a:p>
        </p:txBody>
      </p:sp>
      <p:pic>
        <p:nvPicPr>
          <p:cNvPr id="14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672764" y="2728695"/>
            <a:ext cx="92754" cy="92754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10916244" y="3078552"/>
            <a:ext cx="1043484" cy="1304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/user → static</a:t>
            </a:r>
            <a:endParaRPr lang="en-US" sz="1350" dirty="0"/>
          </a:p>
        </p:txBody>
      </p:sp>
      <p:pic>
        <p:nvPicPr>
          <p:cNvPr id="16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672764" y="3099711"/>
            <a:ext cx="92754" cy="92754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10916244" y="3454206"/>
            <a:ext cx="1043484" cy="1304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/info → static</a:t>
            </a:r>
            <a:endParaRPr lang="en-US" sz="1350" dirty="0"/>
          </a:p>
        </p:txBody>
      </p:sp>
      <p:pic>
        <p:nvPicPr>
          <p:cNvPr id="18" name="Image 5" descr="preencoded.png">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0672764" y="3475366"/>
            <a:ext cx="92754" cy="92754"/>
          </a:xfrm>
          <a:prstGeom prst="rect">
            <a:avLst/>
          </a:prstGeom>
        </p:spPr>
      </p:pic>
      <p:pic>
        <p:nvPicPr>
          <p:cNvPr id="19" name="Image 6" descr="preencoded.png">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8201501" y="3942100"/>
            <a:ext cx="187404" cy="187404"/>
          </a:xfrm>
          <a:prstGeom prst="rect">
            <a:avLst/>
          </a:prstGeom>
        </p:spPr>
      </p:pic>
      <p:sp>
        <p:nvSpPr>
          <p:cNvPr id="20" name="Text 11"/>
          <p:cNvSpPr/>
          <p:nvPr/>
        </p:nvSpPr>
        <p:spPr>
          <a:xfrm>
            <a:off x="8560713" y="3935968"/>
            <a:ext cx="5404604" cy="2074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Cada 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CFD0D8"/>
                </a:solidFill>
                <a:highlight>
                  <a:srgbClr val="0D0D2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location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define una URL específica (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CFD0D8"/>
                </a:solidFill>
                <a:highlight>
                  <a:srgbClr val="0D0D2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/home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CFD0D8"/>
                </a:solidFill>
                <a:highlight>
                  <a:srgbClr val="0D0D2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/user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etc.).</a:t>
            </a:r>
            <a:endParaRPr lang="en-US" sz="950" dirty="0"/>
          </a:p>
        </p:txBody>
      </p:sp>
      <p:pic>
        <p:nvPicPr>
          <p:cNvPr id="21" name="Image 7" descr="preencoded.png">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8201501" y="4572893"/>
            <a:ext cx="187404" cy="187404"/>
          </a:xfrm>
          <a:prstGeom prst="rect">
            <a:avLst/>
          </a:prstGeom>
        </p:spPr>
      </p:pic>
      <p:sp>
        <p:nvSpPr>
          <p:cNvPr id="22" name="Text 12"/>
          <p:cNvSpPr/>
          <p:nvPr/>
        </p:nvSpPr>
        <p:spPr>
          <a:xfrm>
            <a:off x="8560713" y="4566761"/>
            <a:ext cx="5404604" cy="4071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 directiva 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CFD0D8"/>
                </a:solidFill>
                <a:highlight>
                  <a:srgbClr val="0D0D2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try\_files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busca el archivo estático (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CFD0D8"/>
                </a:solidFill>
                <a:highlight>
                  <a:srgbClr val="0D0D2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home.html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etc.) dentro del directorio raíz (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CFD0D8"/>
                </a:solidFill>
                <a:highlight>
                  <a:srgbClr val="0D0D2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root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) que fue montado por el volumen.</a:t>
            </a:r>
            <a:endParaRPr lang="en-US" sz="950" dirty="0"/>
          </a:p>
        </p:txBody>
      </p:sp>
      <p:pic>
        <p:nvPicPr>
          <p:cNvPr id="23" name="Image 8" descr="preencoded.png">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8201501" y="5229880"/>
            <a:ext cx="187404" cy="187404"/>
          </a:xfrm>
          <a:prstGeom prst="rect">
            <a:avLst/>
          </a:prstGeom>
        </p:spPr>
      </p:pic>
      <p:sp>
        <p:nvSpPr>
          <p:cNvPr id="24" name="Text 13"/>
          <p:cNvSpPr/>
          <p:nvPr/>
        </p:nvSpPr>
        <p:spPr>
          <a:xfrm>
            <a:off x="8560713" y="5223748"/>
            <a:ext cx="5404604" cy="1997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Esto permite servir </a:t>
            </a:r>
            <a:pPr algn="l" indent="0" marL="0">
              <a:lnSpc>
                <a:spcPts val="1550"/>
              </a:lnSpc>
              <a:buNone/>
            </a:pPr>
            <a:r>
              <a:rPr lang="en-US" sz="9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múltiples sitios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desde un único punto de entrada (el puerto 8000).</a:t>
            </a:r>
            <a:endParaRPr lang="en-US" sz="9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9852" y="565547"/>
            <a:ext cx="1779984" cy="2089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Ejecución y Verificación</a:t>
            </a:r>
            <a:endParaRPr lang="en-US" sz="1300" dirty="0"/>
          </a:p>
        </p:txBody>
      </p:sp>
      <p:sp>
        <p:nvSpPr>
          <p:cNvPr id="3" name="Text 1"/>
          <p:cNvSpPr/>
          <p:nvPr/>
        </p:nvSpPr>
        <p:spPr>
          <a:xfrm>
            <a:off x="719852" y="827961"/>
            <a:ext cx="4440079" cy="334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Despliegue y Resultados Funcionales</a:t>
            </a:r>
            <a:endParaRPr lang="en-US" sz="2100" dirty="0"/>
          </a:p>
        </p:txBody>
      </p:sp>
      <p:sp>
        <p:nvSpPr>
          <p:cNvPr id="4" name="Text 2"/>
          <p:cNvSpPr/>
          <p:nvPr/>
        </p:nvSpPr>
        <p:spPr>
          <a:xfrm>
            <a:off x="719852" y="1362670"/>
            <a:ext cx="13190696" cy="2138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 un simple comando, se construyen y levantan todos los servicios definidos en el Compose file.</a:t>
            </a:r>
            <a:endParaRPr lang="en-US" sz="1050" dirty="0"/>
          </a:p>
        </p:txBody>
      </p:sp>
      <p:sp>
        <p:nvSpPr>
          <p:cNvPr id="5" name="Shape 3"/>
          <p:cNvSpPr/>
          <p:nvPr/>
        </p:nvSpPr>
        <p:spPr>
          <a:xfrm>
            <a:off x="719852" y="1726883"/>
            <a:ext cx="13190696" cy="1055846"/>
          </a:xfrm>
          <a:prstGeom prst="roundRect">
            <a:avLst>
              <a:gd name="adj" fmla="val 5318"/>
            </a:avLst>
          </a:prstGeom>
          <a:solidFill>
            <a:srgbClr val="0D0D25"/>
          </a:solidFill>
          <a:ln/>
        </p:spPr>
      </p:sp>
      <p:sp>
        <p:nvSpPr>
          <p:cNvPr id="6" name="Shape 4"/>
          <p:cNvSpPr/>
          <p:nvPr/>
        </p:nvSpPr>
        <p:spPr>
          <a:xfrm>
            <a:off x="713184" y="1726883"/>
            <a:ext cx="13204031" cy="1055846"/>
          </a:xfrm>
          <a:prstGeom prst="roundRect">
            <a:avLst>
              <a:gd name="adj" fmla="val 1899"/>
            </a:avLst>
          </a:prstGeom>
          <a:solidFill>
            <a:srgbClr val="0D0D25"/>
          </a:solidFill>
          <a:ln/>
        </p:spPr>
      </p:sp>
      <p:sp>
        <p:nvSpPr>
          <p:cNvPr id="7" name="Text 5"/>
          <p:cNvSpPr/>
          <p:nvPr/>
        </p:nvSpPr>
        <p:spPr>
          <a:xfrm>
            <a:off x="846773" y="1827133"/>
            <a:ext cx="12936855" cy="8553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CFD0D8"/>
                </a:solidFill>
                <a:highlight>
                  <a:srgbClr val="0D0D2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$ docker compose up -d[+] Running 2/2 ⠿ Network integrador_webnet      Created ⠿ Container tp_nginx_proxy       Started</a:t>
            </a:r>
            <a:endParaRPr lang="en-US" sz="1050" dirty="0"/>
          </a:p>
        </p:txBody>
      </p:sp>
      <p:sp>
        <p:nvSpPr>
          <p:cNvPr id="8" name="Text 6"/>
          <p:cNvSpPr/>
          <p:nvPr/>
        </p:nvSpPr>
        <p:spPr>
          <a:xfrm>
            <a:off x="719852" y="2933105"/>
            <a:ext cx="13190696" cy="2138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 </a:t>
            </a:r>
            <a:endParaRPr lang="en-US" sz="1050" dirty="0"/>
          </a:p>
        </p:txBody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7472" y="3386495"/>
            <a:ext cx="4320540" cy="4320540"/>
          </a:xfrm>
          <a:prstGeom prst="rect">
            <a:avLst/>
          </a:prstGeom>
        </p:spPr>
      </p:pic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4930" y="3386495"/>
            <a:ext cx="4320540" cy="4320540"/>
          </a:xfrm>
          <a:prstGeom prst="rect">
            <a:avLst/>
          </a:prstGeom>
        </p:spPr>
      </p:pic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2388" y="3386495"/>
            <a:ext cx="4320540" cy="432054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719852" y="7946588"/>
            <a:ext cx="13190696" cy="170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Las tres rutas URL sirven su contenido estático respectivo, demostrando el correcto enrutamiento del reverse proxy.</a:t>
            </a:r>
            <a:endParaRPr lang="en-US" sz="8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01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3635" y="579239"/>
            <a:ext cx="1711404" cy="2138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Conclusiones Finales</a:t>
            </a:r>
            <a:endParaRPr lang="en-US" sz="1300" dirty="0"/>
          </a:p>
        </p:txBody>
      </p:sp>
      <p:sp>
        <p:nvSpPr>
          <p:cNvPr id="4" name="Text 1"/>
          <p:cNvSpPr/>
          <p:nvPr/>
        </p:nvSpPr>
        <p:spPr>
          <a:xfrm>
            <a:off x="6223635" y="847725"/>
            <a:ext cx="5188982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Aprendizajes Clave y Aporte Metodológico</a:t>
            </a:r>
            <a:endParaRPr lang="en-US" sz="21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23635" y="1395293"/>
            <a:ext cx="410647" cy="41064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223635" y="1977033"/>
            <a:ext cx="2254448" cy="256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Eficiencia y Rendimiento</a:t>
            </a:r>
            <a:endParaRPr lang="en-US" sz="1600" dirty="0"/>
          </a:p>
        </p:txBody>
      </p:sp>
      <p:sp>
        <p:nvSpPr>
          <p:cNvPr id="7" name="Text 3"/>
          <p:cNvSpPr/>
          <p:nvPr/>
        </p:nvSpPr>
        <p:spPr>
          <a:xfrm>
            <a:off x="6223635" y="2315766"/>
            <a:ext cx="7669530" cy="2190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 contenerización ofrece un bajo consumo de recursos, ideal para entornos de desarrollo y pruebas rápidas.</a:t>
            </a:r>
            <a:endParaRPr lang="en-US" sz="10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23635" y="2808565"/>
            <a:ext cx="410647" cy="410647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6223635" y="3390305"/>
            <a:ext cx="2186940" cy="256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Modularidad del Código</a:t>
            </a:r>
            <a:endParaRPr lang="en-US" sz="1600" dirty="0"/>
          </a:p>
        </p:txBody>
      </p:sp>
      <p:sp>
        <p:nvSpPr>
          <p:cNvPr id="10" name="Text 5"/>
          <p:cNvSpPr/>
          <p:nvPr/>
        </p:nvSpPr>
        <p:spPr>
          <a:xfrm>
            <a:off x="6223635" y="3729038"/>
            <a:ext cx="7669530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Cada sitio web estático (o microservicio potencial) está aislado, facilitando la gestión y escalabilidad individual de los componentes.</a:t>
            </a:r>
            <a:endParaRPr lang="en-US" sz="10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223635" y="4440912"/>
            <a:ext cx="410647" cy="410647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6223635" y="5022652"/>
            <a:ext cx="2164675" cy="256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Dominio del Despliegue</a:t>
            </a:r>
            <a:endParaRPr lang="en-US" sz="1600" dirty="0"/>
          </a:p>
        </p:txBody>
      </p:sp>
      <p:sp>
        <p:nvSpPr>
          <p:cNvPr id="13" name="Text 7"/>
          <p:cNvSpPr/>
          <p:nvPr/>
        </p:nvSpPr>
        <p:spPr>
          <a:xfrm>
            <a:off x="6223635" y="5361384"/>
            <a:ext cx="7669530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 demostró el control total sobre la capa de red y la arquitectura de distribución de tráfico mediante el uso de NGINX como punto central.</a:t>
            </a:r>
            <a:endParaRPr lang="en-US" sz="1050" dirty="0"/>
          </a:p>
        </p:txBody>
      </p:sp>
      <p:pic>
        <p:nvPicPr>
          <p:cNvPr id="14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223635" y="6073259"/>
            <a:ext cx="410647" cy="410647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6223635" y="6654998"/>
            <a:ext cx="2053709" cy="256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Aporte Personal</a:t>
            </a:r>
            <a:endParaRPr lang="en-US" sz="1600" dirty="0"/>
          </a:p>
        </p:txBody>
      </p:sp>
      <p:sp>
        <p:nvSpPr>
          <p:cNvPr id="16" name="Text 9"/>
          <p:cNvSpPr/>
          <p:nvPr/>
        </p:nvSpPr>
        <p:spPr>
          <a:xfrm>
            <a:off x="6223635" y="6993731"/>
            <a:ext cx="7669530" cy="6572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 implementación demuestra un </a:t>
            </a:r>
            <a:pPr algn="l" indent="0" marL="0">
              <a:lnSpc>
                <a:spcPts val="1700"/>
              </a:lnSpc>
              <a:buNone/>
            </a:pPr>
            <a:r>
              <a:rPr lang="en-US" sz="10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análisis crítico</a:t>
            </a:r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al consolidar múltiples 'sitios' en un único contenedor y puerto (</a:t>
            </a:r>
            <a:pPr algn="l" indent="0" marL="0">
              <a:lnSpc>
                <a:spcPts val="1700"/>
              </a:lnSpc>
              <a:buNone/>
            </a:pPr>
            <a:r>
              <a:rPr lang="en-US" sz="1050" i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localhost:8000</a:t>
            </a:r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), replicando la eficiencia de un </a:t>
            </a:r>
            <a:pPr algn="l" indent="0" marL="0">
              <a:lnSpc>
                <a:spcPts val="1700"/>
              </a:lnSpc>
              <a:buNone/>
            </a:pPr>
            <a:r>
              <a:rPr lang="en-US" sz="1050" i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edge router</a:t>
            </a:r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en un entorno local." (Esto demuestra que no fue una simple repetición de fuentes ).</a:t>
            </a:r>
            <a:endParaRPr lang="en-US" sz="10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760351"/>
            <a:ext cx="62826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¡Gracias por su atención!</a:t>
            </a:r>
            <a:endParaRPr lang="en-US" sz="44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2025-10-23T02:27:54Z</dcterms:created>
  <dcterms:modified xsi:type="dcterms:W3CDTF">2025-10-23T02:27:54Z</dcterms:modified>
</cp:coreProperties>
</file>